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9200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2934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1767462"/>
            <a:ext cx="6732032" cy="3759917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5672376"/>
            <a:ext cx="5940029" cy="2607442"/>
          </a:xfrm>
        </p:spPr>
        <p:txBody>
          <a:bodyPr/>
          <a:lstStyle>
            <a:lvl1pPr marL="0" indent="0" algn="ctr">
              <a:buNone/>
              <a:defRPr sz="2079"/>
            </a:lvl1pPr>
            <a:lvl2pPr marL="395981" indent="0" algn="ctr">
              <a:buNone/>
              <a:defRPr sz="1732"/>
            </a:lvl2pPr>
            <a:lvl3pPr marL="791962" indent="0" algn="ctr">
              <a:buNone/>
              <a:defRPr sz="1559"/>
            </a:lvl3pPr>
            <a:lvl4pPr marL="1187943" indent="0" algn="ctr">
              <a:buNone/>
              <a:defRPr sz="1386"/>
            </a:lvl4pPr>
            <a:lvl5pPr marL="1583924" indent="0" algn="ctr">
              <a:buNone/>
              <a:defRPr sz="1386"/>
            </a:lvl5pPr>
            <a:lvl6pPr marL="1979905" indent="0" algn="ctr">
              <a:buNone/>
              <a:defRPr sz="1386"/>
            </a:lvl6pPr>
            <a:lvl7pPr marL="2375886" indent="0" algn="ctr">
              <a:buNone/>
              <a:defRPr sz="1386"/>
            </a:lvl7pPr>
            <a:lvl8pPr marL="2771866" indent="0" algn="ctr">
              <a:buNone/>
              <a:defRPr sz="1386"/>
            </a:lvl8pPr>
            <a:lvl9pPr marL="3167847" indent="0" algn="ctr">
              <a:buNone/>
              <a:defRPr sz="1386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642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6930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574987"/>
            <a:ext cx="1707758" cy="91523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574987"/>
            <a:ext cx="5024274" cy="91523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3364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4670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2692444"/>
            <a:ext cx="6831033" cy="449240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7227345"/>
            <a:ext cx="6831033" cy="2362447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5981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1962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794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3924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79905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58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186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784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7368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2874937"/>
            <a:ext cx="3366016" cy="68523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2874937"/>
            <a:ext cx="3366016" cy="68523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6666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574990"/>
            <a:ext cx="6831033" cy="208745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2647443"/>
            <a:ext cx="3350547" cy="1297471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1" indent="0">
              <a:buNone/>
              <a:defRPr sz="1732" b="1"/>
            </a:lvl2pPr>
            <a:lvl3pPr marL="791962" indent="0">
              <a:buNone/>
              <a:defRPr sz="1559" b="1"/>
            </a:lvl3pPr>
            <a:lvl4pPr marL="1187943" indent="0">
              <a:buNone/>
              <a:defRPr sz="1386" b="1"/>
            </a:lvl4pPr>
            <a:lvl5pPr marL="1583924" indent="0">
              <a:buNone/>
              <a:defRPr sz="1386" b="1"/>
            </a:lvl5pPr>
            <a:lvl6pPr marL="1979905" indent="0">
              <a:buNone/>
              <a:defRPr sz="1386" b="1"/>
            </a:lvl6pPr>
            <a:lvl7pPr marL="2375886" indent="0">
              <a:buNone/>
              <a:defRPr sz="1386" b="1"/>
            </a:lvl7pPr>
            <a:lvl8pPr marL="2771866" indent="0">
              <a:buNone/>
              <a:defRPr sz="1386" b="1"/>
            </a:lvl8pPr>
            <a:lvl9pPr marL="3167847" indent="0">
              <a:buNone/>
              <a:defRPr sz="138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3944914"/>
            <a:ext cx="3350547" cy="58023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2647443"/>
            <a:ext cx="3367048" cy="1297471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1" indent="0">
              <a:buNone/>
              <a:defRPr sz="1732" b="1"/>
            </a:lvl2pPr>
            <a:lvl3pPr marL="791962" indent="0">
              <a:buNone/>
              <a:defRPr sz="1559" b="1"/>
            </a:lvl3pPr>
            <a:lvl4pPr marL="1187943" indent="0">
              <a:buNone/>
              <a:defRPr sz="1386" b="1"/>
            </a:lvl4pPr>
            <a:lvl5pPr marL="1583924" indent="0">
              <a:buNone/>
              <a:defRPr sz="1386" b="1"/>
            </a:lvl5pPr>
            <a:lvl6pPr marL="1979905" indent="0">
              <a:buNone/>
              <a:defRPr sz="1386" b="1"/>
            </a:lvl6pPr>
            <a:lvl7pPr marL="2375886" indent="0">
              <a:buNone/>
              <a:defRPr sz="1386" b="1"/>
            </a:lvl7pPr>
            <a:lvl8pPr marL="2771866" indent="0">
              <a:buNone/>
              <a:defRPr sz="1386" b="1"/>
            </a:lvl8pPr>
            <a:lvl9pPr marL="3167847" indent="0">
              <a:buNone/>
              <a:defRPr sz="138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3944914"/>
            <a:ext cx="3367048" cy="58023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6958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7302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2144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719984"/>
            <a:ext cx="2554418" cy="2519945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1554968"/>
            <a:ext cx="4009519" cy="767483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3239929"/>
            <a:ext cx="2554418" cy="6002369"/>
          </a:xfrm>
        </p:spPr>
        <p:txBody>
          <a:bodyPr/>
          <a:lstStyle>
            <a:lvl1pPr marL="0" indent="0">
              <a:buNone/>
              <a:defRPr sz="1386"/>
            </a:lvl1pPr>
            <a:lvl2pPr marL="395981" indent="0">
              <a:buNone/>
              <a:defRPr sz="1213"/>
            </a:lvl2pPr>
            <a:lvl3pPr marL="791962" indent="0">
              <a:buNone/>
              <a:defRPr sz="1039"/>
            </a:lvl3pPr>
            <a:lvl4pPr marL="1187943" indent="0">
              <a:buNone/>
              <a:defRPr sz="866"/>
            </a:lvl4pPr>
            <a:lvl5pPr marL="1583924" indent="0">
              <a:buNone/>
              <a:defRPr sz="866"/>
            </a:lvl5pPr>
            <a:lvl6pPr marL="1979905" indent="0">
              <a:buNone/>
              <a:defRPr sz="866"/>
            </a:lvl6pPr>
            <a:lvl7pPr marL="2375886" indent="0">
              <a:buNone/>
              <a:defRPr sz="866"/>
            </a:lvl7pPr>
            <a:lvl8pPr marL="2771866" indent="0">
              <a:buNone/>
              <a:defRPr sz="866"/>
            </a:lvl8pPr>
            <a:lvl9pPr marL="3167847" indent="0">
              <a:buNone/>
              <a:defRPr sz="86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375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719984"/>
            <a:ext cx="2554418" cy="2519945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1554968"/>
            <a:ext cx="4009519" cy="767483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5981" indent="0">
              <a:buNone/>
              <a:defRPr sz="2425"/>
            </a:lvl2pPr>
            <a:lvl3pPr marL="791962" indent="0">
              <a:buNone/>
              <a:defRPr sz="2079"/>
            </a:lvl3pPr>
            <a:lvl4pPr marL="1187943" indent="0">
              <a:buNone/>
              <a:defRPr sz="1732"/>
            </a:lvl4pPr>
            <a:lvl5pPr marL="1583924" indent="0">
              <a:buNone/>
              <a:defRPr sz="1732"/>
            </a:lvl5pPr>
            <a:lvl6pPr marL="1979905" indent="0">
              <a:buNone/>
              <a:defRPr sz="1732"/>
            </a:lvl6pPr>
            <a:lvl7pPr marL="2375886" indent="0">
              <a:buNone/>
              <a:defRPr sz="1732"/>
            </a:lvl7pPr>
            <a:lvl8pPr marL="2771866" indent="0">
              <a:buNone/>
              <a:defRPr sz="1732"/>
            </a:lvl8pPr>
            <a:lvl9pPr marL="3167847" indent="0">
              <a:buNone/>
              <a:defRPr sz="1732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3239929"/>
            <a:ext cx="2554418" cy="6002369"/>
          </a:xfrm>
        </p:spPr>
        <p:txBody>
          <a:bodyPr/>
          <a:lstStyle>
            <a:lvl1pPr marL="0" indent="0">
              <a:buNone/>
              <a:defRPr sz="1386"/>
            </a:lvl1pPr>
            <a:lvl2pPr marL="395981" indent="0">
              <a:buNone/>
              <a:defRPr sz="1213"/>
            </a:lvl2pPr>
            <a:lvl3pPr marL="791962" indent="0">
              <a:buNone/>
              <a:defRPr sz="1039"/>
            </a:lvl3pPr>
            <a:lvl4pPr marL="1187943" indent="0">
              <a:buNone/>
              <a:defRPr sz="866"/>
            </a:lvl4pPr>
            <a:lvl5pPr marL="1583924" indent="0">
              <a:buNone/>
              <a:defRPr sz="866"/>
            </a:lvl5pPr>
            <a:lvl6pPr marL="1979905" indent="0">
              <a:buNone/>
              <a:defRPr sz="866"/>
            </a:lvl6pPr>
            <a:lvl7pPr marL="2375886" indent="0">
              <a:buNone/>
              <a:defRPr sz="866"/>
            </a:lvl7pPr>
            <a:lvl8pPr marL="2771866" indent="0">
              <a:buNone/>
              <a:defRPr sz="866"/>
            </a:lvl8pPr>
            <a:lvl9pPr marL="3167847" indent="0">
              <a:buNone/>
              <a:defRPr sz="86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0936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574990"/>
            <a:ext cx="6831033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2874937"/>
            <a:ext cx="6831033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10009783"/>
            <a:ext cx="178200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7F923-FE73-44E7-9823-8AE0AC102241}" type="datetimeFigureOut">
              <a:rPr lang="fr-CA" smtClean="0"/>
              <a:t>2023-05-25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10009783"/>
            <a:ext cx="267301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10009783"/>
            <a:ext cx="178200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9ED73-902C-477F-9890-24A47FFBD6A2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4131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1962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990" indent="-197990" algn="l" defTabSz="791962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3971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89952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5933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1914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7895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3876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69857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5838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5981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1962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7943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3924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79905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5886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1866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7847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fif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5.jpg"/><Relationship Id="rId12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0.jfif"/><Relationship Id="rId5" Type="http://schemas.openxmlformats.org/officeDocument/2006/relationships/image" Target="../media/image2.jpg"/><Relationship Id="rId10" Type="http://schemas.openxmlformats.org/officeDocument/2006/relationships/image" Target="../media/image9.jpg"/><Relationship Id="rId4" Type="http://schemas.openxmlformats.org/officeDocument/2006/relationships/image" Target="../media/image12.jp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>
            <a:extLst>
              <a:ext uri="{FF2B5EF4-FFF2-40B4-BE49-F238E27FC236}">
                <a16:creationId xmlns:a16="http://schemas.microsoft.com/office/drawing/2014/main" id="{1A156C64-9CCC-427D-A8C5-D1E22FB65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97" y="5423297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393B5AE6-DA39-4FCD-9398-F001193EF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29308" r="58804" b="40115"/>
          <a:stretch/>
        </p:blipFill>
        <p:spPr>
          <a:xfrm>
            <a:off x="470241" y="6982831"/>
            <a:ext cx="1080000" cy="1080315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35D2B7B7-02A4-4286-BE7A-3F839292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22" r="-574" b="3571"/>
          <a:stretch/>
        </p:blipFill>
        <p:spPr>
          <a:xfrm>
            <a:off x="4423345" y="4533376"/>
            <a:ext cx="1080000" cy="1079999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5020A105-79A9-4618-9B4C-F925749B5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550" y="5423297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2F74F4A4-4233-466E-8DC5-D94003EDA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54" y="698283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A4BB1FBA-A4BE-40A2-9F53-0E943F992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43" y="933880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8FBEB9FF-A438-4A0B-A736-E1B14BABA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6" y="4533375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A8C4297-2740-4DB8-947C-88783E445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23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3DA435-E4EE-4B9E-B0F8-625FCCD19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7" y="9338801"/>
            <a:ext cx="1080000" cy="1080000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F672F-6D27-4590-9C6D-36913EA429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9" y="125084"/>
            <a:ext cx="5976000" cy="231671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5AA3259-3B58-4930-BB7B-717DF3D1691B}"/>
              </a:ext>
            </a:extLst>
          </p:cNvPr>
          <p:cNvSpPr txBox="1"/>
          <p:nvPr/>
        </p:nvSpPr>
        <p:spPr>
          <a:xfrm>
            <a:off x="3027866" y="186473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AA42E2-F7D1-4354-A861-4EFBEF0CE940}"/>
              </a:ext>
            </a:extLst>
          </p:cNvPr>
          <p:cNvSpPr txBox="1"/>
          <p:nvPr/>
        </p:nvSpPr>
        <p:spPr>
          <a:xfrm>
            <a:off x="415071" y="3027521"/>
            <a:ext cx="218534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President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Aracely Maribel Diaz Garza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algn="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DF36AEB-CF86-4E03-8143-B33438D71344}"/>
              </a:ext>
            </a:extLst>
          </p:cNvPr>
          <p:cNvSpPr txBox="1"/>
          <p:nvPr/>
        </p:nvSpPr>
        <p:spPr>
          <a:xfrm>
            <a:off x="5287888" y="3027521"/>
            <a:ext cx="177606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Vice-President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Snehi Gazal</a:t>
            </a:r>
          </a:p>
          <a:p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04250C-55F9-4BAA-BF87-B6FE8EDAD283}"/>
              </a:ext>
            </a:extLst>
          </p:cNvPr>
          <p:cNvSpPr txBox="1"/>
          <p:nvPr/>
        </p:nvSpPr>
        <p:spPr>
          <a:xfrm>
            <a:off x="2102130" y="4704043"/>
            <a:ext cx="177606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VP Communications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Arghavan Arjmandi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90BE15F-D2A8-4124-A5A4-C8E914A5CA42}"/>
              </a:ext>
            </a:extLst>
          </p:cNvPr>
          <p:cNvSpPr txBox="1"/>
          <p:nvPr/>
        </p:nvSpPr>
        <p:spPr>
          <a:xfrm>
            <a:off x="-4722" y="5593965"/>
            <a:ext cx="1953997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VP Communications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Valeria Parra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Master’s student, UQTR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A486CF3-51B1-4FD2-BA1F-06C504202A4B}"/>
              </a:ext>
            </a:extLst>
          </p:cNvPr>
          <p:cNvSpPr txBox="1"/>
          <p:nvPr/>
        </p:nvSpPr>
        <p:spPr>
          <a:xfrm>
            <a:off x="6142066" y="4704043"/>
            <a:ext cx="177606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VP Networking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Ayoub Bouhadada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7013876-4DAD-4651-B780-9DB13ABEF27E}"/>
              </a:ext>
            </a:extLst>
          </p:cNvPr>
          <p:cNvSpPr txBox="1"/>
          <p:nvPr/>
        </p:nvSpPr>
        <p:spPr>
          <a:xfrm>
            <a:off x="4155656" y="5593965"/>
            <a:ext cx="1615379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VP Networking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Rohith Grandhi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student, UQTR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634E2B2-5744-4F3E-B9CA-B9056096D7B6}"/>
              </a:ext>
            </a:extLst>
          </p:cNvPr>
          <p:cNvSpPr txBox="1"/>
          <p:nvPr/>
        </p:nvSpPr>
        <p:spPr>
          <a:xfrm>
            <a:off x="2816365" y="8080478"/>
            <a:ext cx="2123658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Treasurer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Elisa Ines Fantino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Postdoctoral fellow, UQTR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58B900C-56E4-4B2C-B227-F2D2B16CEF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44678" b="30233"/>
          <a:stretch/>
        </p:blipFill>
        <p:spPr>
          <a:xfrm>
            <a:off x="6371067" y="6982831"/>
            <a:ext cx="1080000" cy="1080001"/>
          </a:xfrm>
          <a:prstGeom prst="ellipse">
            <a:avLst/>
          </a:prstGeom>
          <a:ln w="95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E97DC78C-68DE-4D6E-B5F8-B50EBDA1803D}"/>
              </a:ext>
            </a:extLst>
          </p:cNvPr>
          <p:cNvSpPr txBox="1"/>
          <p:nvPr/>
        </p:nvSpPr>
        <p:spPr>
          <a:xfrm>
            <a:off x="5906657" y="8080478"/>
            <a:ext cx="200882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Secretary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Prabhjot Sanghera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algn="ctr"/>
            <a:r>
              <a:rPr lang="fr-CA" sz="1400" b="1" dirty="0" err="1">
                <a:ln w="3175">
                  <a:noFill/>
                </a:ln>
                <a:latin typeface="Calibri (Corps)"/>
              </a:rPr>
              <a:t>Master’s</a:t>
            </a:r>
            <a:r>
              <a:rPr lang="fr-CA" sz="1400" b="1" dirty="0">
                <a:ln w="3175">
                  <a:noFill/>
                </a:ln>
                <a:latin typeface="Calibri (Corps)"/>
              </a:rPr>
              <a:t> </a:t>
            </a:r>
            <a:r>
              <a:rPr lang="fr-CA" sz="1400" b="1" dirty="0" err="1">
                <a:ln w="3175">
                  <a:noFill/>
                </a:ln>
                <a:latin typeface="Calibri (Corps)"/>
              </a:rPr>
              <a:t>student</a:t>
            </a:r>
            <a:r>
              <a:rPr lang="fr-CA" sz="1400" b="1" dirty="0">
                <a:ln w="3175">
                  <a:noFill/>
                </a:ln>
                <a:latin typeface="Calibri (Corps)"/>
              </a:rPr>
              <a:t>, McGill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CD18CF4-3915-42D2-90D9-93F11EFC567E}"/>
              </a:ext>
            </a:extLst>
          </p:cNvPr>
          <p:cNvSpPr txBox="1"/>
          <p:nvPr/>
        </p:nvSpPr>
        <p:spPr>
          <a:xfrm>
            <a:off x="123941" y="8080478"/>
            <a:ext cx="1772601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Secretary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Arnold William Tazon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PhD student, UQTR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F685074-D785-4A72-865F-CFD4A8E450F1}"/>
              </a:ext>
            </a:extLst>
          </p:cNvPr>
          <p:cNvSpPr txBox="1"/>
          <p:nvPr/>
        </p:nvSpPr>
        <p:spPr>
          <a:xfrm>
            <a:off x="62000" y="9401747"/>
            <a:ext cx="2563036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Web developer</a:t>
            </a: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Karen Cristine Goncalves</a:t>
            </a: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Postdoctoral fellow, UQTR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7B05EA3-CB36-49D4-91C3-398778542A85}"/>
              </a:ext>
            </a:extLst>
          </p:cNvPr>
          <p:cNvSpPr txBox="1"/>
          <p:nvPr/>
        </p:nvSpPr>
        <p:spPr>
          <a:xfrm>
            <a:off x="5404783" y="9509469"/>
            <a:ext cx="235949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Collaborator (VP networking)</a:t>
            </a:r>
          </a:p>
          <a:p>
            <a:r>
              <a:rPr lang="fr-CA" sz="1400" b="1" dirty="0">
                <a:ln w="3175">
                  <a:noFill/>
                </a:ln>
                <a:latin typeface="Calibri (Corps)"/>
              </a:rPr>
              <a:t>Théo Devèze</a:t>
            </a:r>
          </a:p>
          <a:p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EB531F6-D8AD-48B9-BCDE-D03D51EB0F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12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8452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57">
            <a:extLst>
              <a:ext uri="{FF2B5EF4-FFF2-40B4-BE49-F238E27FC236}">
                <a16:creationId xmlns:a16="http://schemas.microsoft.com/office/drawing/2014/main" id="{E3B2C5DB-308E-2C70-5A51-2FB736A3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29308" r="58804" b="40115"/>
          <a:stretch/>
        </p:blipFill>
        <p:spPr>
          <a:xfrm>
            <a:off x="577818" y="6982831"/>
            <a:ext cx="1080000" cy="1080315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Image 47">
            <a:extLst>
              <a:ext uri="{FF2B5EF4-FFF2-40B4-BE49-F238E27FC236}">
                <a16:creationId xmlns:a16="http://schemas.microsoft.com/office/drawing/2014/main" id="{666DA263-9223-297A-DD67-CE880C4E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42" y="698283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ZoneTexte 35">
            <a:extLst>
              <a:ext uri="{FF2B5EF4-FFF2-40B4-BE49-F238E27FC236}">
                <a16:creationId xmlns:a16="http://schemas.microsoft.com/office/drawing/2014/main" id="{A454706E-9906-083E-61FB-E86368854AF7}"/>
              </a:ext>
            </a:extLst>
          </p:cNvPr>
          <p:cNvSpPr txBox="1"/>
          <p:nvPr/>
        </p:nvSpPr>
        <p:spPr>
          <a:xfrm>
            <a:off x="2793063" y="8120075"/>
            <a:ext cx="241675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Trésori</a:t>
            </a: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ère</a:t>
            </a:r>
            <a:endParaRPr lang="fr-CA" sz="1400" b="1" i="0" u="none" strike="noStrike" kern="1200" dirty="0">
              <a:ln w="3175">
                <a:noFill/>
              </a:ln>
              <a:effectLst/>
              <a:latin typeface="Calibri" panose="020F050202020403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Elisa</a:t>
            </a: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 Ines </a:t>
            </a: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Fantino</a:t>
            </a:r>
            <a:endParaRPr lang="fr-CA" sz="1400" b="1" dirty="0">
              <a:ln w="3175">
                <a:noFill/>
              </a:ln>
              <a:latin typeface="Calibri" panose="020F050202020403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Stagiaire p</a:t>
            </a:r>
            <a:r>
              <a:rPr lang="fr-CA" sz="1400" b="1" dirty="0">
                <a:ln w="3175">
                  <a:noFill/>
                </a:ln>
              </a:rPr>
              <a:t>ostdoctorale, UQTR</a:t>
            </a:r>
          </a:p>
        </p:txBody>
      </p:sp>
      <p:pic>
        <p:nvPicPr>
          <p:cNvPr id="53" name="Image 36">
            <a:extLst>
              <a:ext uri="{FF2B5EF4-FFF2-40B4-BE49-F238E27FC236}">
                <a16:creationId xmlns:a16="http://schemas.microsoft.com/office/drawing/2014/main" id="{A3EDE8BF-C1CD-B891-2180-31A13B2C7F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44678" b="30233"/>
          <a:stretch/>
        </p:blipFill>
        <p:spPr>
          <a:xfrm>
            <a:off x="6371067" y="6982831"/>
            <a:ext cx="1080000" cy="1080001"/>
          </a:xfrm>
          <a:prstGeom prst="ellipse">
            <a:avLst/>
          </a:prstGeom>
          <a:ln w="95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5" name="ZoneTexte 39">
            <a:extLst>
              <a:ext uri="{FF2B5EF4-FFF2-40B4-BE49-F238E27FC236}">
                <a16:creationId xmlns:a16="http://schemas.microsoft.com/office/drawing/2014/main" id="{F9E4D04A-937F-51ED-7544-5BF5A5D4E01A}"/>
              </a:ext>
            </a:extLst>
          </p:cNvPr>
          <p:cNvSpPr txBox="1"/>
          <p:nvPr/>
        </p:nvSpPr>
        <p:spPr>
          <a:xfrm>
            <a:off x="4757" y="8080478"/>
            <a:ext cx="222612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Secrétaire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Arnold William </a:t>
            </a: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Tazon</a:t>
            </a:r>
            <a:endParaRPr lang="fr-CA" sz="1400" b="1" i="0" u="none" strike="noStrike" kern="1200" dirty="0">
              <a:ln w="3175">
                <a:noFill/>
              </a:ln>
              <a:effectLst/>
              <a:latin typeface="Calibri" panose="020F050202020403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</a:rPr>
              <a:t>Étudiant au doctorat, UQTR</a:t>
            </a:r>
          </a:p>
        </p:txBody>
      </p:sp>
      <p:pic>
        <p:nvPicPr>
          <p:cNvPr id="17" name="Image 59">
            <a:extLst>
              <a:ext uri="{FF2B5EF4-FFF2-40B4-BE49-F238E27FC236}">
                <a16:creationId xmlns:a16="http://schemas.microsoft.com/office/drawing/2014/main" id="{2E07EEA1-C205-AA23-5C60-2AD01A51B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10" y="5423297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 55">
            <a:extLst>
              <a:ext uri="{FF2B5EF4-FFF2-40B4-BE49-F238E27FC236}">
                <a16:creationId xmlns:a16="http://schemas.microsoft.com/office/drawing/2014/main" id="{25932E95-F823-D546-F389-6592825AA3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22" r="-574" b="3571"/>
          <a:stretch/>
        </p:blipFill>
        <p:spPr>
          <a:xfrm>
            <a:off x="4379381" y="4533376"/>
            <a:ext cx="1080000" cy="1079999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45">
            <a:extLst>
              <a:ext uri="{FF2B5EF4-FFF2-40B4-BE49-F238E27FC236}">
                <a16:creationId xmlns:a16="http://schemas.microsoft.com/office/drawing/2014/main" id="{F6FF5422-6DFB-E427-96A3-769A41C24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1" y="5423297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 53">
            <a:extLst>
              <a:ext uri="{FF2B5EF4-FFF2-40B4-BE49-F238E27FC236}">
                <a16:creationId xmlns:a16="http://schemas.microsoft.com/office/drawing/2014/main" id="{9FF6F700-D23C-5608-89F8-4389144C8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7" y="4533375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ZoneTexte 26">
            <a:extLst>
              <a:ext uri="{FF2B5EF4-FFF2-40B4-BE49-F238E27FC236}">
                <a16:creationId xmlns:a16="http://schemas.microsoft.com/office/drawing/2014/main" id="{607FE43E-87D6-8F2B-CF7E-E52904838FD0}"/>
              </a:ext>
            </a:extLst>
          </p:cNvPr>
          <p:cNvSpPr txBox="1"/>
          <p:nvPr/>
        </p:nvSpPr>
        <p:spPr>
          <a:xfrm>
            <a:off x="1815962" y="4704043"/>
            <a:ext cx="234840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Communications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Arghavan</a:t>
            </a: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 </a:t>
            </a: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Arjmandi</a:t>
            </a:r>
            <a:endParaRPr lang="fr-CA" sz="1400" b="1" i="0" u="none" strike="noStrike" kern="1200" dirty="0">
              <a:ln w="3175">
                <a:noFill/>
              </a:ln>
              <a:effectLst/>
              <a:latin typeface="Calibri" panose="020F0502020204030204" pitchFamily="34" charset="0"/>
            </a:endParaRPr>
          </a:p>
          <a:p>
            <a:pPr algn="ctr"/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29" name="ZoneTexte 27">
            <a:extLst>
              <a:ext uri="{FF2B5EF4-FFF2-40B4-BE49-F238E27FC236}">
                <a16:creationId xmlns:a16="http://schemas.microsoft.com/office/drawing/2014/main" id="{E86A4996-1D68-A980-8FC5-8CA708179114}"/>
              </a:ext>
            </a:extLst>
          </p:cNvPr>
          <p:cNvSpPr txBox="1"/>
          <p:nvPr/>
        </p:nvSpPr>
        <p:spPr>
          <a:xfrm>
            <a:off x="684" y="5593965"/>
            <a:ext cx="2292808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Communications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Valeria Parra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Étudiant à la Maitrise, UQTR</a:t>
            </a: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A030C133-0D35-45A6-B0E9-0DBE145FA320}"/>
              </a:ext>
            </a:extLst>
          </p:cNvPr>
          <p:cNvSpPr txBox="1"/>
          <p:nvPr/>
        </p:nvSpPr>
        <p:spPr>
          <a:xfrm>
            <a:off x="5573511" y="4704043"/>
            <a:ext cx="234840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Réseautage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Ayoub </a:t>
            </a: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Bouhadada</a:t>
            </a:r>
            <a:endParaRPr lang="fr-CA" sz="1400" b="1" i="0" u="none" strike="noStrike" kern="1200" dirty="0">
              <a:ln w="3175">
                <a:noFill/>
              </a:ln>
              <a:effectLst/>
              <a:latin typeface="Calibri" panose="020F0502020204030204" pitchFamily="34" charset="0"/>
            </a:endParaRPr>
          </a:p>
          <a:p>
            <a:pPr algn="ctr"/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33" name="ZoneTexte 31">
            <a:extLst>
              <a:ext uri="{FF2B5EF4-FFF2-40B4-BE49-F238E27FC236}">
                <a16:creationId xmlns:a16="http://schemas.microsoft.com/office/drawing/2014/main" id="{56F7D7AE-FDA0-A7A8-CBB6-FA0DBD656BBF}"/>
              </a:ext>
            </a:extLst>
          </p:cNvPr>
          <p:cNvSpPr txBox="1"/>
          <p:nvPr/>
        </p:nvSpPr>
        <p:spPr>
          <a:xfrm>
            <a:off x="3796497" y="5593965"/>
            <a:ext cx="222612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Réseautage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Rohith</a:t>
            </a: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 </a:t>
            </a: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Grandhi</a:t>
            </a:r>
            <a:endParaRPr lang="fr-CA" sz="1400" b="1" i="0" u="none" strike="noStrike" kern="1200" dirty="0">
              <a:ln w="3175">
                <a:noFill/>
              </a:ln>
              <a:effectLst/>
              <a:latin typeface="Calibri" panose="020F0502020204030204" pitchFamily="34" charset="0"/>
            </a:endParaRPr>
          </a:p>
          <a:p>
            <a:pPr algn="ctr"/>
            <a:r>
              <a:rPr lang="fr-CA" sz="1400" b="1" dirty="0">
                <a:ln w="3175">
                  <a:noFill/>
                </a:ln>
              </a:rPr>
              <a:t>Étudiant au doctorat, UQTR</a:t>
            </a:r>
          </a:p>
        </p:txBody>
      </p:sp>
      <p:sp>
        <p:nvSpPr>
          <p:cNvPr id="37" name="ZoneTexte 38">
            <a:extLst>
              <a:ext uri="{FF2B5EF4-FFF2-40B4-BE49-F238E27FC236}">
                <a16:creationId xmlns:a16="http://schemas.microsoft.com/office/drawing/2014/main" id="{4F03B306-9AEB-A0EB-52DD-F25B63C7B9AC}"/>
              </a:ext>
            </a:extLst>
          </p:cNvPr>
          <p:cNvSpPr txBox="1"/>
          <p:nvPr/>
        </p:nvSpPr>
        <p:spPr>
          <a:xfrm>
            <a:off x="5589337" y="8129735"/>
            <a:ext cx="234763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Secrétaire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Prabhjot</a:t>
            </a: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 </a:t>
            </a:r>
            <a:r>
              <a:rPr lang="fr-CA" sz="1400" b="1" i="0" u="none" strike="noStrike" kern="1200" dirty="0" err="1">
                <a:ln w="3175">
                  <a:noFill/>
                </a:ln>
                <a:effectLst/>
                <a:latin typeface="Calibri" panose="020F0502020204030204" pitchFamily="34" charset="0"/>
              </a:rPr>
              <a:t>Sanghera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algn="ctr"/>
            <a:r>
              <a:rPr lang="fr-CA" sz="1400" b="1" dirty="0">
                <a:ln w="3175">
                  <a:noFill/>
                </a:ln>
              </a:rPr>
              <a:t>Étudiant à la Maitrise, McGill</a:t>
            </a:r>
          </a:p>
        </p:txBody>
      </p:sp>
      <p:sp>
        <p:nvSpPr>
          <p:cNvPr id="38" name="ZoneTexte 39">
            <a:extLst>
              <a:ext uri="{FF2B5EF4-FFF2-40B4-BE49-F238E27FC236}">
                <a16:creationId xmlns:a16="http://schemas.microsoft.com/office/drawing/2014/main" id="{99B8FE15-A27F-FC1B-D77C-824AE8100E8C}"/>
              </a:ext>
            </a:extLst>
          </p:cNvPr>
          <p:cNvSpPr txBox="1"/>
          <p:nvPr/>
        </p:nvSpPr>
        <p:spPr>
          <a:xfrm>
            <a:off x="3823115" y="6935137"/>
            <a:ext cx="1847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endParaRPr lang="fr-CA" sz="1400" b="1" dirty="0">
              <a:ln w="3175">
                <a:noFill/>
              </a:ln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4890740-66F5-4876-BFCA-EBDB5C7A33FD}"/>
              </a:ext>
            </a:extLst>
          </p:cNvPr>
          <p:cNvSpPr txBox="1"/>
          <p:nvPr/>
        </p:nvSpPr>
        <p:spPr>
          <a:xfrm>
            <a:off x="-61289" y="9483269"/>
            <a:ext cx="2416751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Web developer</a:t>
            </a: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Karen Cristine Goncalves</a:t>
            </a: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Stagiaire p</a:t>
            </a:r>
            <a:r>
              <a:rPr lang="fr-CA" sz="1400" b="1" dirty="0">
                <a:ln w="3175">
                  <a:noFill/>
                </a:ln>
              </a:rPr>
              <a:t>ostdoctorale, UQTR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AA42E2-F7D1-4354-A861-4EFBEF0CE940}"/>
              </a:ext>
            </a:extLst>
          </p:cNvPr>
          <p:cNvSpPr txBox="1"/>
          <p:nvPr/>
        </p:nvSpPr>
        <p:spPr>
          <a:xfrm>
            <a:off x="350233" y="3098841"/>
            <a:ext cx="234840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Présidente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Aracely Maribel Diaz Garza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algn="r"/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DF36AEB-CF86-4E03-8143-B33438D71344}"/>
              </a:ext>
            </a:extLst>
          </p:cNvPr>
          <p:cNvSpPr txBox="1"/>
          <p:nvPr/>
        </p:nvSpPr>
        <p:spPr>
          <a:xfrm>
            <a:off x="5200799" y="3098841"/>
            <a:ext cx="234840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Vice-Présidente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Snehi Gazal</a:t>
            </a:r>
          </a:p>
          <a:p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7B05EA3-CB36-49D4-91C3-398778542A85}"/>
              </a:ext>
            </a:extLst>
          </p:cNvPr>
          <p:cNvSpPr txBox="1"/>
          <p:nvPr/>
        </p:nvSpPr>
        <p:spPr>
          <a:xfrm>
            <a:off x="5476028" y="9483269"/>
            <a:ext cx="2437206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Collaborateur (VP Réseautage)</a:t>
            </a:r>
          </a:p>
          <a:p>
            <a:r>
              <a:rPr lang="fr-CA" sz="1400" b="1" dirty="0">
                <a:ln w="3175">
                  <a:noFill/>
                </a:ln>
              </a:rPr>
              <a:t>Théo Devèze</a:t>
            </a:r>
          </a:p>
          <a:p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3FB4B4B-C52C-4839-B0CD-FB13F486B5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14" y="933880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B48FE8A-5BFA-4F35-B372-8D34339537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63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42150CB-960B-4D72-8A97-C7A2CA334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6" y="9338801"/>
            <a:ext cx="1080000" cy="1080000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F90DBE3F-A827-4DBD-AD55-BDA3832AEF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29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F672F-6D27-4590-9C6D-36913EA429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9" y="125084"/>
            <a:ext cx="5976000" cy="231671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5AA3259-3B58-4930-BB7B-717DF3D1691B}"/>
              </a:ext>
            </a:extLst>
          </p:cNvPr>
          <p:cNvSpPr txBox="1"/>
          <p:nvPr/>
        </p:nvSpPr>
        <p:spPr>
          <a:xfrm>
            <a:off x="3027866" y="186473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055266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195</Words>
  <Application>Microsoft Office PowerPoint</Application>
  <PresentationFormat>Custom</PresentationFormat>
  <Paragraphs>68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(Corps)</vt:lpstr>
      <vt:lpstr>Calibri Light</vt:lpstr>
      <vt:lpstr>Trebuchet MS</vt:lpstr>
      <vt:lpstr>Thème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Bibliotheque</dc:creator>
  <cp:lastModifiedBy>Karen Goncalves</cp:lastModifiedBy>
  <cp:revision>21</cp:revision>
  <dcterms:created xsi:type="dcterms:W3CDTF">2023-05-12T15:01:11Z</dcterms:created>
  <dcterms:modified xsi:type="dcterms:W3CDTF">2023-05-25T20:27:45Z</dcterms:modified>
</cp:coreProperties>
</file>